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7" r:id="rId4"/>
    <p:sldId id="274" r:id="rId5"/>
    <p:sldId id="268" r:id="rId6"/>
    <p:sldId id="269" r:id="rId7"/>
    <p:sldId id="270" r:id="rId8"/>
    <p:sldId id="272" r:id="rId9"/>
    <p:sldId id="273" r:id="rId10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86E7"/>
    <a:srgbClr val="B22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5F3C6-DB00-FC41-8725-4DC151B1A333}" v="271" dt="2023-06-01T21:31:17.110"/>
    <p1510:client id="{9180C2EE-E3B4-4E48-A6BF-8AAC16C08CA9}" v="634" dt="2023-06-01T22:22:30.788"/>
    <p1510:client id="{DD418D4A-EFAF-4E15-8C6C-E57C54F99810}" v="4" dt="2023-06-02T12:27:07.3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63"/>
  </p:normalViewPr>
  <p:slideViewPr>
    <p:cSldViewPr snapToGrid="0">
      <p:cViewPr varScale="1">
        <p:scale>
          <a:sx n="57" d="100"/>
          <a:sy n="57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80ef38d1438efc9c5420e353dd2db1a83b21d4ecb97ba7c621778635b16fc3c7::" providerId="AD" clId="Web-{9180C2EE-E3B4-4E48-A6BF-8AAC16C08CA9}"/>
    <pc:docChg chg="addSld modSld">
      <pc:chgData name="Guest User" userId="S::urn:spo:anon#80ef38d1438efc9c5420e353dd2db1a83b21d4ecb97ba7c621778635b16fc3c7::" providerId="AD" clId="Web-{9180C2EE-E3B4-4E48-A6BF-8AAC16C08CA9}" dt="2023-06-01T22:22:30.788" v="370" actId="20577"/>
      <pc:docMkLst>
        <pc:docMk/>
      </pc:docMkLst>
      <pc:sldChg chg="modSp">
        <pc:chgData name="Guest User" userId="S::urn:spo:anon#80ef38d1438efc9c5420e353dd2db1a83b21d4ecb97ba7c621778635b16fc3c7::" providerId="AD" clId="Web-{9180C2EE-E3B4-4E48-A6BF-8AAC16C08CA9}" dt="2023-06-01T22:22:30.788" v="370" actId="20577"/>
        <pc:sldMkLst>
          <pc:docMk/>
          <pc:sldMk cId="0" sldId="265"/>
        </pc:sldMkLst>
        <pc:spChg chg="mod">
          <ac:chgData name="Guest User" userId="S::urn:spo:anon#80ef38d1438efc9c5420e353dd2db1a83b21d4ecb97ba7c621778635b16fc3c7::" providerId="AD" clId="Web-{9180C2EE-E3B4-4E48-A6BF-8AAC16C08CA9}" dt="2023-06-01T22:22:30.788" v="370" actId="20577"/>
          <ac:spMkLst>
            <pc:docMk/>
            <pc:sldMk cId="0" sldId="265"/>
            <ac:spMk id="260" creationId="{00000000-0000-0000-0000-000000000000}"/>
          </ac:spMkLst>
        </pc:spChg>
      </pc:sldChg>
      <pc:sldChg chg="addSp modSp new">
        <pc:chgData name="Guest User" userId="S::urn:spo:anon#80ef38d1438efc9c5420e353dd2db1a83b21d4ecb97ba7c621778635b16fc3c7::" providerId="AD" clId="Web-{9180C2EE-E3B4-4E48-A6BF-8AAC16C08CA9}" dt="2023-06-01T22:07:33.607" v="179" actId="20577"/>
        <pc:sldMkLst>
          <pc:docMk/>
          <pc:sldMk cId="1759356973" sldId="266"/>
        </pc:sldMkLst>
        <pc:spChg chg="mod">
          <ac:chgData name="Guest User" userId="S::urn:spo:anon#80ef38d1438efc9c5420e353dd2db1a83b21d4ecb97ba7c621778635b16fc3c7::" providerId="AD" clId="Web-{9180C2EE-E3B4-4E48-A6BF-8AAC16C08CA9}" dt="2023-06-01T22:02:58.576" v="38" actId="20577"/>
          <ac:spMkLst>
            <pc:docMk/>
            <pc:sldMk cId="1759356973" sldId="266"/>
            <ac:spMk id="2" creationId="{8737B1CC-2FFB-6728-866F-A606DA60A505}"/>
          </ac:spMkLst>
        </pc:spChg>
        <pc:spChg chg="add mod">
          <ac:chgData name="Guest User" userId="S::urn:spo:anon#80ef38d1438efc9c5420e353dd2db1a83b21d4ecb97ba7c621778635b16fc3c7::" providerId="AD" clId="Web-{9180C2EE-E3B4-4E48-A6BF-8AAC16C08CA9}" dt="2023-06-01T22:07:33.607" v="179" actId="20577"/>
          <ac:spMkLst>
            <pc:docMk/>
            <pc:sldMk cId="1759356973" sldId="266"/>
            <ac:spMk id="4" creationId="{D6B17220-D9E2-E6F0-64FA-A15C953887EA}"/>
          </ac:spMkLst>
        </pc:spChg>
        <pc:picChg chg="add mod">
          <ac:chgData name="Guest User" userId="S::urn:spo:anon#80ef38d1438efc9c5420e353dd2db1a83b21d4ecb97ba7c621778635b16fc3c7::" providerId="AD" clId="Web-{9180C2EE-E3B4-4E48-A6BF-8AAC16C08CA9}" dt="2023-06-01T22:06:06.260" v="65" actId="14100"/>
          <ac:picMkLst>
            <pc:docMk/>
            <pc:sldMk cId="1759356973" sldId="266"/>
            <ac:picMk id="3" creationId="{882B3A07-B155-7D09-1004-00DA351D6AA7}"/>
          </ac:picMkLst>
        </pc:picChg>
      </pc:sldChg>
      <pc:sldChg chg="addSp delSp modSp add replId">
        <pc:chgData name="Guest User" userId="S::urn:spo:anon#80ef38d1438efc9c5420e353dd2db1a83b21d4ecb97ba7c621778635b16fc3c7::" providerId="AD" clId="Web-{9180C2EE-E3B4-4E48-A6BF-8AAC16C08CA9}" dt="2023-06-01T22:12:10.498" v="360" actId="1076"/>
        <pc:sldMkLst>
          <pc:docMk/>
          <pc:sldMk cId="2319428342" sldId="267"/>
        </pc:sldMkLst>
        <pc:spChg chg="mod">
          <ac:chgData name="Guest User" userId="S::urn:spo:anon#80ef38d1438efc9c5420e353dd2db1a83b21d4ecb97ba7c621778635b16fc3c7::" providerId="AD" clId="Web-{9180C2EE-E3B4-4E48-A6BF-8AAC16C08CA9}" dt="2023-06-01T22:07:48.716" v="189" actId="20577"/>
          <ac:spMkLst>
            <pc:docMk/>
            <pc:sldMk cId="2319428342" sldId="267"/>
            <ac:spMk id="2" creationId="{8737B1CC-2FFB-6728-866F-A606DA60A505}"/>
          </ac:spMkLst>
        </pc:spChg>
        <pc:spChg chg="mod">
          <ac:chgData name="Guest User" userId="S::urn:spo:anon#80ef38d1438efc9c5420e353dd2db1a83b21d4ecb97ba7c621778635b16fc3c7::" providerId="AD" clId="Web-{9180C2EE-E3B4-4E48-A6BF-8AAC16C08CA9}" dt="2023-06-01T22:12:10.498" v="360" actId="1076"/>
          <ac:spMkLst>
            <pc:docMk/>
            <pc:sldMk cId="2319428342" sldId="267"/>
            <ac:spMk id="4" creationId="{D6B17220-D9E2-E6F0-64FA-A15C953887EA}"/>
          </ac:spMkLst>
        </pc:spChg>
        <pc:picChg chg="del">
          <ac:chgData name="Guest User" userId="S::urn:spo:anon#80ef38d1438efc9c5420e353dd2db1a83b21d4ecb97ba7c621778635b16fc3c7::" providerId="AD" clId="Web-{9180C2EE-E3B4-4E48-A6BF-8AAC16C08CA9}" dt="2023-06-01T22:08:25.124" v="216"/>
          <ac:picMkLst>
            <pc:docMk/>
            <pc:sldMk cId="2319428342" sldId="267"/>
            <ac:picMk id="3" creationId="{882B3A07-B155-7D09-1004-00DA351D6AA7}"/>
          </ac:picMkLst>
        </pc:picChg>
        <pc:picChg chg="add mod">
          <ac:chgData name="Guest User" userId="S::urn:spo:anon#80ef38d1438efc9c5420e353dd2db1a83b21d4ecb97ba7c621778635b16fc3c7::" providerId="AD" clId="Web-{9180C2EE-E3B4-4E48-A6BF-8AAC16C08CA9}" dt="2023-06-01T22:10:51.508" v="276" actId="14100"/>
          <ac:picMkLst>
            <pc:docMk/>
            <pc:sldMk cId="2319428342" sldId="267"/>
            <ac:picMk id="5" creationId="{59CD879C-EE3D-76FF-C6D7-AA5D91FF245F}"/>
          </ac:picMkLst>
        </pc:picChg>
      </pc:sldChg>
    </pc:docChg>
  </pc:docChgLst>
  <pc:docChgLst>
    <pc:chgData name="Guest User" userId="S::urn:spo:anon#80ef38d1438efc9c5420e353dd2db1a83b21d4ecb97ba7c621778635b16fc3c7::" providerId="AD" clId="Web-{DD418D4A-EFAF-4E15-8C6C-E57C54F99810}"/>
    <pc:docChg chg="modSld">
      <pc:chgData name="Guest User" userId="S::urn:spo:anon#80ef38d1438efc9c5420e353dd2db1a83b21d4ecb97ba7c621778635b16fc3c7::" providerId="AD" clId="Web-{DD418D4A-EFAF-4E15-8C6C-E57C54F99810}" dt="2023-06-02T12:27:07.322" v="1" actId="20577"/>
      <pc:docMkLst>
        <pc:docMk/>
      </pc:docMkLst>
      <pc:sldChg chg="modSp">
        <pc:chgData name="Guest User" userId="S::urn:spo:anon#80ef38d1438efc9c5420e353dd2db1a83b21d4ecb97ba7c621778635b16fc3c7::" providerId="AD" clId="Web-{DD418D4A-EFAF-4E15-8C6C-E57C54F99810}" dt="2023-06-02T12:27:07.322" v="1" actId="20577"/>
        <pc:sldMkLst>
          <pc:docMk/>
          <pc:sldMk cId="0" sldId="257"/>
        </pc:sldMkLst>
        <pc:spChg chg="mod">
          <ac:chgData name="Guest User" userId="S::urn:spo:anon#80ef38d1438efc9c5420e353dd2db1a83b21d4ecb97ba7c621778635b16fc3c7::" providerId="AD" clId="Web-{DD418D4A-EFAF-4E15-8C6C-E57C54F99810}" dt="2023-06-02T12:27:07.322" v="1" actId="20577"/>
          <ac:spMkLst>
            <pc:docMk/>
            <pc:sldMk cId="0" sldId="257"/>
            <ac:spMk id="18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762023" y="3683001"/>
            <a:ext cx="15834857" cy="3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33757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24" y="3898900"/>
            <a:ext cx="15816216" cy="3263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LogoFisica_2019.png" descr="LogoFisica_2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297" y="7017400"/>
            <a:ext cx="2104112" cy="1578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InfnTransparent.png" descr="LogoInfnTranspar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9824" y="7313387"/>
            <a:ext cx="3435513" cy="185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droppedImage.tiff" descr="droppedImage.tiff"/>
          <p:cNvPicPr>
            <a:picLocks noChangeAspect="1"/>
          </p:cNvPicPr>
          <p:nvPr/>
        </p:nvPicPr>
        <p:blipFill>
          <a:blip r:embed="rId4"/>
          <a:srcRect b="10000"/>
          <a:stretch>
            <a:fillRect/>
          </a:stretch>
        </p:blipFill>
        <p:spPr>
          <a:xfrm>
            <a:off x="5469634" y="7086600"/>
            <a:ext cx="3362412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droppedImage.pdf" descr="droppedImage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849" y="7145024"/>
            <a:ext cx="3713613" cy="214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UNIVERSITÀ  DI PAVIA"/>
          <p:cNvSpPr txBox="1"/>
          <p:nvPr/>
        </p:nvSpPr>
        <p:spPr>
          <a:xfrm>
            <a:off x="13932118" y="8479618"/>
            <a:ext cx="2418635" cy="99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pPr algn="ctr">
              <a:defRPr sz="2100" spc="21">
                <a:solidFill>
                  <a:srgbClr val="A4354C"/>
                </a:solidFill>
              </a:defRPr>
            </a:pPr>
            <a:r>
              <a:rPr sz="2800"/>
              <a:t>UNIVERSITÀ </a:t>
            </a:r>
            <a:br>
              <a:rPr sz="2800"/>
            </a:br>
            <a:r>
              <a:rPr sz="2800"/>
              <a:t>DI PAVIA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36722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67216" y="9185370"/>
            <a:ext cx="750205" cy="738792"/>
          </a:xfrm>
          <a:prstGeom prst="rect">
            <a:avLst/>
          </a:prstGeom>
        </p:spPr>
        <p:txBody>
          <a:bodyPr/>
          <a:lstStyle>
            <a:lvl1pPr algn="ctr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118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>
            <a:spLocks noGrp="1"/>
          </p:cNvSpPr>
          <p:nvPr>
            <p:ph type="body" sz="half" idx="21"/>
          </p:nvPr>
        </p:nvSpPr>
        <p:spPr>
          <a:xfrm>
            <a:off x="0" y="5422900"/>
            <a:ext cx="17340263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Line"/>
          <p:cNvSpPr/>
          <p:nvPr/>
        </p:nvSpPr>
        <p:spPr>
          <a:xfrm flipV="1">
            <a:off x="762023" y="7619996"/>
            <a:ext cx="1583315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762024" y="5562600"/>
            <a:ext cx="15816216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24" y="7670800"/>
            <a:ext cx="15816216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42004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2590879" y="3870537"/>
            <a:ext cx="13987361" cy="10874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133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65" name="-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2590879" y="7772400"/>
            <a:ext cx="13987361" cy="8461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133"/>
              </a:spcBef>
              <a:buSzTx/>
              <a:buFontTx/>
              <a:buNone/>
              <a:defRPr sz="64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66" name="“"/>
          <p:cNvSpPr txBox="1"/>
          <p:nvPr/>
        </p:nvSpPr>
        <p:spPr>
          <a:xfrm>
            <a:off x="677354" y="1771650"/>
            <a:ext cx="2263845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7735" tIns="67735" rIns="67735" bIns="67735" anchor="ctr"/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rPr sz="28001"/>
              <a:t>“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6716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ari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2" name="Some explanations here and here and some more explanation and what about more explanations"/>
          <p:cNvSpPr txBox="1">
            <a:spLocks noGrp="1"/>
          </p:cNvSpPr>
          <p:nvPr>
            <p:ph type="body" sz="quarter" idx="21"/>
          </p:nvPr>
        </p:nvSpPr>
        <p:spPr>
          <a:xfrm>
            <a:off x="10737648" y="1854783"/>
            <a:ext cx="5827165" cy="4042517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1867"/>
              </a:spcBef>
              <a:buSzTx/>
              <a:buFontTx/>
              <a:buNone/>
              <a:defRPr spc="43"/>
            </a:lvl1pPr>
          </a:lstStyle>
          <a:p>
            <a:r>
              <a:t>Some explanations here and here and some more explanation and what about more explanations</a:t>
            </a:r>
          </a:p>
        </p:txBody>
      </p:sp>
      <p:sp>
        <p:nvSpPr>
          <p:cNvPr id="83" name="Image"/>
          <p:cNvSpPr>
            <a:spLocks noGrp="1"/>
          </p:cNvSpPr>
          <p:nvPr>
            <p:ph type="pic" sz="half" idx="22"/>
          </p:nvPr>
        </p:nvSpPr>
        <p:spPr>
          <a:xfrm>
            <a:off x="765066" y="2000060"/>
            <a:ext cx="9413956" cy="48833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The Q-x Plane"/>
          <p:cNvSpPr>
            <a:spLocks noGrp="1"/>
          </p:cNvSpPr>
          <p:nvPr>
            <p:ph type="body" sz="half" idx="23"/>
          </p:nvPr>
        </p:nvSpPr>
        <p:spPr>
          <a:xfrm>
            <a:off x="762024" y="5778500"/>
            <a:ext cx="15816216" cy="3375770"/>
          </a:xfrm>
          <a:prstGeom prst="rect">
            <a:avLst/>
          </a:prstGeom>
        </p:spPr>
        <p:txBody>
          <a:bodyPr anchor="b"/>
          <a:lstStyle>
            <a:lvl1pPr marL="0" indent="0" algn="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6134" cap="all">
                <a:solidFill>
                  <a:srgbClr val="A4354C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The Q-x Plane</a:t>
            </a:r>
          </a:p>
        </p:txBody>
      </p:sp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arXiv:1901.1234"/>
          <p:cNvSpPr txBox="1">
            <a:spLocks noGrp="1"/>
          </p:cNvSpPr>
          <p:nvPr>
            <p:ph type="body" sz="quarter" idx="24"/>
          </p:nvPr>
        </p:nvSpPr>
        <p:spPr>
          <a:xfrm>
            <a:off x="13533600" y="5742834"/>
            <a:ext cx="2834109" cy="553934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>
              <a:buSzTx/>
              <a:buFontTx/>
              <a:buNone/>
              <a:defRPr sz="2933" i="1"/>
            </a:lvl1pPr>
          </a:lstStyle>
          <a:p>
            <a:r>
              <a:t>arXiv:1901.1234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94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62024" y="723900"/>
            <a:ext cx="15816216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3734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24" y="1803400"/>
            <a:ext cx="15816216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45722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914446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371669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828891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2286114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743337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320056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365778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26565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1pPr>
      <a:lvl2pPr marL="125312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2pPr>
      <a:lvl3pPr marL="1879694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3pPr>
      <a:lvl4pPr marL="250625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4pPr>
      <a:lvl5pPr marL="313282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5pPr>
      <a:lvl6pPr marL="3759388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6pPr>
      <a:lvl7pPr marL="438595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7pPr>
      <a:lvl8pPr marL="5012517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8pPr>
      <a:lvl9pPr marL="5639082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304815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60963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91444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121926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52407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82889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2133707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2438522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2.17379" TargetMode="External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88F70C7B-7597-D2D1-4F27-01BC1CEBD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213743"/>
            <a:ext cx="17742001" cy="13306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776451"/>
            <a:ext cx="17742001" cy="1330650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he 2022 CFNS…"/>
          <p:cNvSpPr txBox="1">
            <a:spLocks noGrp="1"/>
          </p:cNvSpPr>
          <p:nvPr>
            <p:ph type="title"/>
          </p:nvPr>
        </p:nvSpPr>
        <p:spPr>
          <a:xfrm>
            <a:off x="2368447" y="532495"/>
            <a:ext cx="14821915" cy="721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14547">
              <a:lnSpc>
                <a:spcPts val="21201"/>
              </a:lnSpc>
              <a:spcBef>
                <a:spcPts val="2667"/>
              </a:spcBef>
              <a:defRPr sz="11220" b="1" cap="none">
                <a:solidFill>
                  <a:srgbClr val="FAE23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3D structure of the nucleon in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the momentum space and 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  the Electron-Ion Collider</a:t>
            </a:r>
            <a:endParaRPr b="0" dirty="0">
              <a:latin typeface="+mn-lt"/>
              <a:ea typeface="+mn-ea"/>
              <a:cs typeface="+mn-cs"/>
              <a:sym typeface="DIN Condensed Bold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49899164917_eed03df6ee_c.jpg" descr="49899164917_eed03df6ee_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101" y="3103224"/>
            <a:ext cx="5501411" cy="550141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The plan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450E450D-5371-4A46-F385-46A34549B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090" y="1697700"/>
            <a:ext cx="9268177" cy="7452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28000" tIns="64000" rIns="128000" bIns="64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I: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solidFill>
                  <a:srgbClr val="DD4814"/>
                </a:solidFill>
                <a:latin typeface="Arial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Structure of the nucleon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	     Transverse Momentum Dependent distributions (TMDs)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Semi Inclusive Deep Inelastic Scattering (SIDIS)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Calculations of SIDIS structure functions in google 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colab</a:t>
            </a:r>
            <a:endParaRPr lang="en-US" altLang="x-none" sz="2276" dirty="0">
              <a:latin typeface="Gill Sans Light" charset="0"/>
            </a:endParaRP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II:</a:t>
            </a: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Solution of TMD evolution equations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Collins-Soper-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Sterman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(CSS) formalism</a:t>
            </a: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Lecture III: Giuseppe </a:t>
            </a:r>
            <a:r>
              <a:rPr lang="en-US" altLang="x-none" sz="5689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Bozzi</a:t>
            </a:r>
            <a:endParaRPr lang="en-US" altLang="x-none" sz="2276" dirty="0">
              <a:solidFill>
                <a:schemeClr val="accent5">
                  <a:lumMod val="40000"/>
                  <a:lumOff val="60000"/>
                </a:schemeClr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Phenomenology of unpolarized TMDs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400" dirty="0">
              <a:solidFill>
                <a:schemeClr val="tx1"/>
              </a:solidFill>
              <a:latin typeface="Helvetica" pitchFamily="2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276" dirty="0">
              <a:latin typeface="Gill Sans Light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CA1FA5-C2D3-6D08-44A0-1C059432AB4A}"/>
              </a:ext>
            </a:extLst>
          </p:cNvPr>
          <p:cNvSpPr/>
          <p:nvPr/>
        </p:nvSpPr>
        <p:spPr>
          <a:xfrm>
            <a:off x="559837" y="4876800"/>
            <a:ext cx="8584164" cy="2251788"/>
          </a:xfrm>
          <a:prstGeom prst="rect">
            <a:avLst/>
          </a:prstGeom>
          <a:solidFill>
            <a:srgbClr val="B2284A">
              <a:alpha val="39000"/>
            </a:srgbClr>
          </a:solidFill>
          <a:ln w="12700" cap="flat">
            <a:solidFill>
              <a:srgbClr val="B2284A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DIN Alternate Bold"/>
              <a:ea typeface="DIN Alternate Bold"/>
              <a:cs typeface="DIN Alternate Bold"/>
              <a:sym typeface="DIN Alternate Bold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SIVERS function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506459-2936-1301-6FAC-980D65FCB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86" y="2221172"/>
            <a:ext cx="10191109" cy="68085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3DF420-68C1-D6F1-28BC-1B40F6B581B4}"/>
              </a:ext>
            </a:extLst>
          </p:cNvPr>
          <p:cNvSpPr txBox="1"/>
          <p:nvPr/>
        </p:nvSpPr>
        <p:spPr>
          <a:xfrm>
            <a:off x="2579915" y="8837962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0050B3"/>
                </a:solidFill>
                <a:effectLst/>
                <a:latin typeface="-apple-system"/>
                <a:hlinkClick r:id="rId3"/>
              </a:rPr>
              <a:t>2312.17379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29BC44-D8A7-7ED9-DA4D-1375ECC48CC8}"/>
              </a:ext>
            </a:extLst>
          </p:cNvPr>
          <p:cNvCxnSpPr>
            <a:cxnSpLocks/>
          </p:cNvCxnSpPr>
          <p:nvPr/>
        </p:nvCxnSpPr>
        <p:spPr>
          <a:xfrm flipH="1">
            <a:off x="9849030" y="2532827"/>
            <a:ext cx="3376316" cy="1942624"/>
          </a:xfrm>
          <a:prstGeom prst="straightConnector1">
            <a:avLst/>
          </a:prstGeom>
          <a:ln w="920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FF3A3E-6C23-F918-B1BE-D75D3DE21DE4}"/>
              </a:ext>
            </a:extLst>
          </p:cNvPr>
          <p:cNvCxnSpPr>
            <a:cxnSpLocks/>
          </p:cNvCxnSpPr>
          <p:nvPr/>
        </p:nvCxnSpPr>
        <p:spPr>
          <a:xfrm flipH="1" flipV="1">
            <a:off x="9849030" y="5726086"/>
            <a:ext cx="3376316" cy="1806342"/>
          </a:xfrm>
          <a:prstGeom prst="straightConnector1">
            <a:avLst/>
          </a:prstGeom>
          <a:ln w="92075">
            <a:solidFill>
              <a:srgbClr val="B986E7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01DA87F-4747-85D3-F97D-AE8C2FA6859E}"/>
              </a:ext>
            </a:extLst>
          </p:cNvPr>
          <p:cNvSpPr txBox="1"/>
          <p:nvPr/>
        </p:nvSpPr>
        <p:spPr>
          <a:xfrm>
            <a:off x="13403766" y="1903801"/>
            <a:ext cx="2425600" cy="774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32" normalizeH="0" baseline="0" dirty="0">
                <a:ln>
                  <a:noFill/>
                </a:ln>
                <a:solidFill>
                  <a:srgbClr val="5C5C5C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Sign change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605A7F-164C-D9F7-7738-C74481BEBF5E}"/>
              </a:ext>
            </a:extLst>
          </p:cNvPr>
          <p:cNvSpPr txBox="1"/>
          <p:nvPr/>
        </p:nvSpPr>
        <p:spPr>
          <a:xfrm>
            <a:off x="13403766" y="7075228"/>
            <a:ext cx="3006977" cy="774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32" normalizeH="0" baseline="0" dirty="0">
                <a:ln>
                  <a:noFill/>
                </a:ln>
                <a:solidFill>
                  <a:srgbClr val="5C5C5C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No sign change</a:t>
            </a:r>
          </a:p>
        </p:txBody>
      </p:sp>
    </p:spTree>
    <p:extLst>
      <p:ext uri="{BB962C8B-B14F-4D97-AF65-F5344CB8AC3E}">
        <p14:creationId xmlns:p14="http://schemas.microsoft.com/office/powerpoint/2010/main" val="255322739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676911-633C-2551-3EA8-4E467BFAE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28" y="1697700"/>
            <a:ext cx="10058400" cy="7172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D25FA-2BBA-1A55-3579-984DA3A33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623" y="8643601"/>
            <a:ext cx="6504705" cy="9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5821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A25A47-0732-7F8B-F7D6-5ABB49BD9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2" y="1697699"/>
            <a:ext cx="15747164" cy="49270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EC3339-812C-29E0-9682-FBC334375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22" y="7065977"/>
            <a:ext cx="9874994" cy="11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9267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892272-A67A-E002-CFCD-6901269A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10" y="2286937"/>
            <a:ext cx="5635288" cy="3993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43262-0AEC-A882-C632-4AE8629B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10" y="5847726"/>
            <a:ext cx="9180325" cy="1618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93A344-6E7E-7B84-5600-52B68C650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580" y="2071083"/>
            <a:ext cx="7047453" cy="120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924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9A403-9E43-5A3E-EA3C-85CF5AC4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2735958"/>
            <a:ext cx="6853685" cy="49390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3E3000-D355-54AB-5923-4A4625C6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35" y="2735958"/>
            <a:ext cx="6635858" cy="135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434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 err="1"/>
              <a:t>Tmd</a:t>
            </a:r>
            <a:r>
              <a:rPr lang="en-US" dirty="0"/>
              <a:t> evolution equations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2231AA-2159-C21B-2FC3-AEBF9D87E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802" y="2924625"/>
            <a:ext cx="4089400" cy="927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0773C9-C920-D910-7744-A199B8565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802" y="4452250"/>
            <a:ext cx="4356100" cy="876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0B2977-1591-9D81-92F8-0220404E3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2802" y="5929075"/>
            <a:ext cx="3644900" cy="1003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F7566D-D7D4-265E-C912-47E3AAD35963}"/>
              </a:ext>
            </a:extLst>
          </p:cNvPr>
          <p:cNvSpPr txBox="1"/>
          <p:nvPr/>
        </p:nvSpPr>
        <p:spPr>
          <a:xfrm>
            <a:off x="762023" y="1706695"/>
            <a:ext cx="15077574" cy="17491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Differential equations, diagonal in the flavor space. RHS can be expanded in perturbative series.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2DC43D-BE7D-532F-FAF8-D787F601D8EF}"/>
              </a:ext>
            </a:extLst>
          </p:cNvPr>
          <p:cNvSpPr txBox="1"/>
          <p:nvPr/>
        </p:nvSpPr>
        <p:spPr>
          <a:xfrm>
            <a:off x="2393303" y="7532900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= Collins-Soper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DE7327-5715-33D2-E43F-8E33D07ED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802" y="7590337"/>
            <a:ext cx="241300" cy="469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C6B054-F9B4-3FBF-3482-A3A6EF8E8354}"/>
              </a:ext>
            </a:extLst>
          </p:cNvPr>
          <p:cNvSpPr txBox="1"/>
          <p:nvPr/>
        </p:nvSpPr>
        <p:spPr>
          <a:xfrm>
            <a:off x="2393303" y="8283448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= UV renormalization scale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1BBAC7-AC7C-4DE5-4C87-5F334460E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8352" y="8474523"/>
            <a:ext cx="330200" cy="393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7B885D0-3A2C-85FC-56EC-06B8DCF4F16E}"/>
              </a:ext>
            </a:extLst>
          </p:cNvPr>
          <p:cNvSpPr txBox="1"/>
          <p:nvPr/>
        </p:nvSpPr>
        <p:spPr>
          <a:xfrm>
            <a:off x="6749323" y="4642686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Collins-Soper kernel  is specific for TMDs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F75F85-2E3C-2FE6-0508-D3CFBDCF02A9}"/>
              </a:ext>
            </a:extLst>
          </p:cNvPr>
          <p:cNvSpPr txBox="1"/>
          <p:nvPr/>
        </p:nvSpPr>
        <p:spPr>
          <a:xfrm>
            <a:off x="6727372" y="3163505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TMD anomalous dimension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DBD1A1-7C9B-8360-BDB1-7ADFBFF551D8}"/>
              </a:ext>
            </a:extLst>
          </p:cNvPr>
          <p:cNvSpPr txBox="1"/>
          <p:nvPr/>
        </p:nvSpPr>
        <p:spPr>
          <a:xfrm>
            <a:off x="6727372" y="6170679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Cusp anomalous dimension</a:t>
            </a:r>
          </a:p>
        </p:txBody>
      </p:sp>
    </p:spTree>
    <p:extLst>
      <p:ext uri="{BB962C8B-B14F-4D97-AF65-F5344CB8AC3E}">
        <p14:creationId xmlns:p14="http://schemas.microsoft.com/office/powerpoint/2010/main" val="179932041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CSS solution of evolution equations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B04DC7-2DC0-7244-ED47-2D4D814BE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52" y="2817847"/>
            <a:ext cx="16318684" cy="6914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E8B5B7-F7BB-4416-80FF-67BA02CE0785}"/>
              </a:ext>
            </a:extLst>
          </p:cNvPr>
          <p:cNvSpPr txBox="1"/>
          <p:nvPr/>
        </p:nvSpPr>
        <p:spPr>
          <a:xfrm>
            <a:off x="762023" y="1697700"/>
            <a:ext cx="16022188" cy="17491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Collins-Soper-</a:t>
            </a:r>
            <a:r>
              <a:rPr lang="en-US" dirty="0" err="1"/>
              <a:t>Sterman</a:t>
            </a:r>
            <a:r>
              <a:rPr lang="en-US" dirty="0"/>
              <a:t> (CSS) organization of the solution of TMD evolution equations for the Drell-Yan cross section: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95AB5-58FD-5B70-E146-9844AB2F29C6}"/>
              </a:ext>
            </a:extLst>
          </p:cNvPr>
          <p:cNvSpPr txBox="1"/>
          <p:nvPr/>
        </p:nvSpPr>
        <p:spPr>
          <a:xfrm>
            <a:off x="11805632" y="9048598"/>
            <a:ext cx="4772607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/>
              <a:t>From https://</a:t>
            </a:r>
            <a:r>
              <a:rPr lang="en-US" sz="2000" dirty="0" err="1"/>
              <a:t>arxiv.org</a:t>
            </a:r>
            <a:r>
              <a:rPr lang="en-US" sz="2000" dirty="0"/>
              <a:t>/pdf/1412.3820</a:t>
            </a:r>
          </a:p>
        </p:txBody>
      </p:sp>
    </p:spTree>
    <p:extLst>
      <p:ext uri="{BB962C8B-B14F-4D97-AF65-F5344CB8AC3E}">
        <p14:creationId xmlns:p14="http://schemas.microsoft.com/office/powerpoint/2010/main" val="189350578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12893</TotalTime>
  <Words>186</Words>
  <Application>Microsoft Macintosh PowerPoint</Application>
  <PresentationFormat>Custom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-apple-system</vt:lpstr>
      <vt:lpstr>Arial</vt:lpstr>
      <vt:lpstr>DIN Alternate Bold</vt:lpstr>
      <vt:lpstr>DIN Condensed Bold</vt:lpstr>
      <vt:lpstr>Gill Sans Light</vt:lpstr>
      <vt:lpstr>Helvetica</vt:lpstr>
      <vt:lpstr>Helvetica Neue</vt:lpstr>
      <vt:lpstr>Optima</vt:lpstr>
      <vt:lpstr>Wingdings</vt:lpstr>
      <vt:lpstr>Zapf Dingbats</vt:lpstr>
      <vt:lpstr>New_Template9</vt:lpstr>
      <vt:lpstr>3D structure of the nucleon in  the momentum space and     the Electron-Ion Collider</vt:lpstr>
      <vt:lpstr>The plan</vt:lpstr>
      <vt:lpstr>SIVERS function</vt:lpstr>
      <vt:lpstr>Semi inclusive deep inelastic scattering</vt:lpstr>
      <vt:lpstr>Semi inclusive deep inelastic scattering</vt:lpstr>
      <vt:lpstr>Semi inclusive deep inelastic scattering</vt:lpstr>
      <vt:lpstr>Semi inclusive deep inelastic scattering</vt:lpstr>
      <vt:lpstr>Tmd evolution equations</vt:lpstr>
      <vt:lpstr>CSS solution of evolution equations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2023 CFNS-CTEQ Summer   School</dc:title>
  <cp:lastModifiedBy>Prokudin, Alexey</cp:lastModifiedBy>
  <cp:revision>20</cp:revision>
  <dcterms:modified xsi:type="dcterms:W3CDTF">2024-06-04T18:57:25Z</dcterms:modified>
</cp:coreProperties>
</file>

<file path=docProps/thumbnail.jpeg>
</file>